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08" r:id="rId2"/>
    <p:sldId id="260" r:id="rId3"/>
    <p:sldId id="256" r:id="rId4"/>
    <p:sldId id="303" r:id="rId5"/>
    <p:sldId id="388" r:id="rId6"/>
    <p:sldId id="270" r:id="rId7"/>
    <p:sldId id="309" r:id="rId8"/>
    <p:sldId id="258" r:id="rId9"/>
    <p:sldId id="267" r:id="rId10"/>
  </p:sldIdLst>
  <p:sldSz cx="12192000" cy="6858000"/>
  <p:notesSz cx="6791325" cy="992505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90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2908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46846" y="0"/>
            <a:ext cx="2942908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F3FB8F-A6FB-4F66-AD8C-6A17CFF51190}" type="datetimeFigureOut">
              <a:rPr lang="it-IT" smtClean="0"/>
              <a:t>18/09/2025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17513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133" y="4776431"/>
            <a:ext cx="5433060" cy="3907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7076"/>
            <a:ext cx="2942908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46846" y="9427076"/>
            <a:ext cx="2942908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061DCB-2348-4E6B-A1F8-331903B57E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7737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F5F65E-4EA5-B955-D2BA-D094E438F2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6653EB6-F449-E4C9-A759-0104F202D4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CCBF0ED-CA24-6385-2720-06EE7FA87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CA25B-AB39-400D-8D19-50A0A0EBB20B}" type="datetimeFigureOut">
              <a:rPr lang="it-IT" smtClean="0"/>
              <a:t>18/09/2025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74DB7D4-E107-1EF2-24CC-BE5DC666A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807EF5C-3A4F-6C49-43DB-0FFECECE4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5CA0-F69F-41BE-AF8E-FEB2B42892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1795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B42CDE-4AEB-E299-8303-44CB17B6A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112C96A-C310-8CC9-EF64-971EF55B1D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5E43F28-776F-99FB-D3B7-3D79923EB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CA25B-AB39-400D-8D19-50A0A0EBB20B}" type="datetimeFigureOut">
              <a:rPr lang="it-IT" smtClean="0"/>
              <a:t>18/09/2025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12F510F-CB81-7EBD-AAAB-94CB42F1B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071C47C-2507-C4F3-729B-42E24697C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5CA0-F69F-41BE-AF8E-FEB2B42892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0635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7C1AF01-87C8-E71D-0DD3-A1F28D89AB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80E413B-F23D-F8F4-3FE5-D089EAC7F7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8CF6611-D80F-5B77-E590-9DD41EAC1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CA25B-AB39-400D-8D19-50A0A0EBB20B}" type="datetimeFigureOut">
              <a:rPr lang="it-IT" smtClean="0"/>
              <a:t>18/09/2025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1C1B784-8C4C-126E-61C9-101B0935D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8386F3A-E851-48FA-A7F9-FC288BB2C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5CA0-F69F-41BE-AF8E-FEB2B42892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1461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9A3822-156A-88EA-C6AB-5D991AA55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48DD3BC-A551-1399-C852-78B30DF6D6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433F490-2ED7-A266-9843-2187EDCF6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CA25B-AB39-400D-8D19-50A0A0EBB20B}" type="datetimeFigureOut">
              <a:rPr lang="it-IT" smtClean="0"/>
              <a:t>18/09/2025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B68C633-072A-10E0-9C08-597514B31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D4E6081-F30E-747A-7C3D-816821A02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5CA0-F69F-41BE-AF8E-FEB2B42892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785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E104A6-6FB7-819F-6538-C8A484C99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8A2EDB0-4799-27D7-89E3-923872947B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0FA809F-1F07-608E-0A7E-BA805663A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CA25B-AB39-400D-8D19-50A0A0EBB20B}" type="datetimeFigureOut">
              <a:rPr lang="it-IT" smtClean="0"/>
              <a:t>18/09/2025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8AD80-8E5A-E1B5-7FA5-EF8109537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D704BA2-2C75-B9D0-5C28-EF541E688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5CA0-F69F-41BE-AF8E-FEB2B42892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1377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44D56B-9658-BBB3-DB5A-53B0E0673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2B20D2F-2346-A8A1-76C6-51C52069DC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4545E9C-9DA3-A37C-7061-A58DAADD92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7843460-2260-8145-8C0C-AC80EB7E3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CA25B-AB39-400D-8D19-50A0A0EBB20B}" type="datetimeFigureOut">
              <a:rPr lang="it-IT" smtClean="0"/>
              <a:t>18/09/2025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4CADCFF-8DA1-561F-C43B-20287795C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3AF3CAD-F937-B483-A4B6-E8313B881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5CA0-F69F-41BE-AF8E-FEB2B42892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8100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2F196B-3C40-BE2B-EC69-ECA96AAE5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871345D-80B0-795C-1E0B-6ECB4C5082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49C7D51-0A5E-362B-E6BC-55C1860B2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320D1AF-65F4-9E06-C674-C368BE2551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5B235CED-394D-E655-BB7E-1057C1E0FA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CA9265E-8555-27C8-0FAA-E87D0000C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CA25B-AB39-400D-8D19-50A0A0EBB20B}" type="datetimeFigureOut">
              <a:rPr lang="it-IT" smtClean="0"/>
              <a:t>18/09/2025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14B887F-916A-EB5E-E60B-1B10CF76E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FB9C638-25EC-08A6-369E-D3B90870E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5CA0-F69F-41BE-AF8E-FEB2B42892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6709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8E6873-2C89-AA5F-6EC9-C954C90BB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E792496-26DC-19F1-A0F6-5455702F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CA25B-AB39-400D-8D19-50A0A0EBB20B}" type="datetimeFigureOut">
              <a:rPr lang="it-IT" smtClean="0"/>
              <a:t>18/09/2025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F435D9D-168D-6DA9-717B-D7FB75B2A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238CA76-8DB4-6A7F-2A3E-D42D77317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5CA0-F69F-41BE-AF8E-FEB2B42892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4599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04414DC-162B-5559-1334-29BCCA31D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CA25B-AB39-400D-8D19-50A0A0EBB20B}" type="datetimeFigureOut">
              <a:rPr lang="it-IT" smtClean="0"/>
              <a:t>18/09/2025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29BE6E9-86E8-B16E-B528-6A5DEC8B6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1FF6C54-9DD1-EE05-D82C-33E632584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5CA0-F69F-41BE-AF8E-FEB2B42892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1002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660C98-17B2-8277-81D1-3A9B9E851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4286D83-A0ED-B26E-6419-0897160D2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10CD53F-B8DB-4AAA-80C8-F03512CB90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C943061-5C6C-A8E3-CF1F-D9E1E31F7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CA25B-AB39-400D-8D19-50A0A0EBB20B}" type="datetimeFigureOut">
              <a:rPr lang="it-IT" smtClean="0"/>
              <a:t>18/09/2025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D07305B-9E0C-3811-BFD7-FAD851857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FA4B3E5-D84E-4CF4-2A89-96348DE96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5CA0-F69F-41BE-AF8E-FEB2B42892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6189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6E0876-461C-BDC7-9408-4117F6605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ED96261-3EF0-E9F1-9708-1778327F47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BE8C454-277F-FEB2-0E0D-64A614D0DE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CD06E9D-7768-C8DC-1692-312520382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CA25B-AB39-400D-8D19-50A0A0EBB20B}" type="datetimeFigureOut">
              <a:rPr lang="it-IT" smtClean="0"/>
              <a:t>18/09/2025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7A500C6-2857-3856-7F4E-69E8C139B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F24DC0E-CD6C-A126-F2F9-764DFB6AF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5CA0-F69F-41BE-AF8E-FEB2B42892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5714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EC814DE3-3AF0-E45C-B421-741257EBA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708147E-534E-C280-DB2C-B348825B00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544A6CB-41F6-100A-2EBF-0E9F4EF595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ECA25B-AB39-400D-8D19-50A0A0EBB20B}" type="datetimeFigureOut">
              <a:rPr lang="it-IT" smtClean="0"/>
              <a:t>18/09/2025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D16D8ED-7B86-7086-3BEE-780A9987CC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6ECC2D7-CA7B-3649-62B2-0E89D665D5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FF5CA0-F69F-41BE-AF8E-FEB2B42892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0699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B3F25B-B9CA-4D33-9CDD-AAE811465C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12999"/>
            <a:ext cx="9144000" cy="1305099"/>
          </a:xfrm>
        </p:spPr>
        <p:txBody>
          <a:bodyPr/>
          <a:lstStyle/>
          <a:p>
            <a:r>
              <a:rPr lang="it-IT" dirty="0"/>
              <a:t>Progetto </a:t>
            </a:r>
            <a:r>
              <a:rPr lang="it-IT" dirty="0" err="1"/>
              <a:t>Re</a:t>
            </a:r>
            <a:r>
              <a:rPr lang="it-IT" b="1" dirty="0" err="1">
                <a:solidFill>
                  <a:schemeClr val="accent6"/>
                </a:solidFill>
              </a:rPr>
              <a:t>S</a:t>
            </a:r>
            <a:r>
              <a:rPr lang="it-IT" dirty="0" err="1"/>
              <a:t>hape</a:t>
            </a:r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4177ADA-0A32-445D-8CEC-0DD1716351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1304" y="1813647"/>
            <a:ext cx="9144000" cy="459573"/>
          </a:xfrm>
        </p:spPr>
        <p:txBody>
          <a:bodyPr>
            <a:normAutofit/>
          </a:bodyPr>
          <a:lstStyle/>
          <a:p>
            <a:r>
              <a:rPr lang="it-IT" dirty="0"/>
              <a:t>A cura di Paola Merlino e Anna Cinguino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55C0476-3905-434C-8EA8-34B4057BC3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990" b="36674"/>
          <a:stretch/>
        </p:blipFill>
        <p:spPr>
          <a:xfrm>
            <a:off x="0" y="2965996"/>
            <a:ext cx="12192000" cy="389200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A1021B1-4056-4473-BA92-28C63C3231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880" y="148555"/>
            <a:ext cx="1124411" cy="93247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47883EF-264C-45CB-B53E-DEF500DF57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27" y="180858"/>
            <a:ext cx="720474" cy="68831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944FED7B-9F71-4360-951F-15B65F1AF2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7521" y="224680"/>
            <a:ext cx="2580640" cy="600666"/>
          </a:xfrm>
          <a:prstGeom prst="rect">
            <a:avLst/>
          </a:prstGeom>
        </p:spPr>
      </p:pic>
      <p:sp>
        <p:nvSpPr>
          <p:cNvPr id="5" name="Sottotitolo 2">
            <a:extLst>
              <a:ext uri="{FF2B5EF4-FFF2-40B4-BE49-F238E27FC236}">
                <a16:creationId xmlns:a16="http://schemas.microsoft.com/office/drawing/2014/main" id="{F7BB209F-526E-9B49-F82B-F7DCB47DA11B}"/>
              </a:ext>
            </a:extLst>
          </p:cNvPr>
          <p:cNvSpPr txBox="1">
            <a:spLocks/>
          </p:cNvSpPr>
          <p:nvPr/>
        </p:nvSpPr>
        <p:spPr>
          <a:xfrm>
            <a:off x="1524000" y="2381087"/>
            <a:ext cx="9144000" cy="4595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i="1" dirty="0"/>
              <a:t>Giovani coinvolti S.I.D.E. – 19 Settembre 2025</a:t>
            </a:r>
          </a:p>
        </p:txBody>
      </p:sp>
    </p:spTree>
    <p:extLst>
      <p:ext uri="{BB962C8B-B14F-4D97-AF65-F5344CB8AC3E}">
        <p14:creationId xmlns:p14="http://schemas.microsoft.com/office/powerpoint/2010/main" val="691921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6A1573-8512-409F-A302-704A5E2DE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Dedicato a …chi ha voglia di </a:t>
            </a:r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immaginare</a:t>
            </a:r>
            <a:r>
              <a:rPr lang="it-IT" dirty="0"/>
              <a:t>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976C007-46D2-4113-9608-9607B13340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35" t="37394" r="32873" b="39444"/>
          <a:stretch/>
        </p:blipFill>
        <p:spPr>
          <a:xfrm>
            <a:off x="117073" y="1720336"/>
            <a:ext cx="5806207" cy="185268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3A701C0-441A-4DED-9B3D-43BC6DEE3F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76" t="19276" r="32281" b="59223"/>
          <a:stretch/>
        </p:blipFill>
        <p:spPr>
          <a:xfrm>
            <a:off x="117072" y="3790797"/>
            <a:ext cx="5806207" cy="185268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02DFB67-0D34-4E8A-9D7D-77C8027161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35" t="61505" r="32873" b="15333"/>
          <a:stretch/>
        </p:blipFill>
        <p:spPr>
          <a:xfrm>
            <a:off x="6096000" y="2101509"/>
            <a:ext cx="5806207" cy="204916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15DD919-7ABA-41DD-A870-C2E35F8C33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76" t="41307" r="32281" b="45609"/>
          <a:stretch/>
        </p:blipFill>
        <p:spPr>
          <a:xfrm>
            <a:off x="6096000" y="4652931"/>
            <a:ext cx="6099394" cy="117474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7E21430-520E-463E-9526-322A5B9849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803" y="148584"/>
            <a:ext cx="1024834" cy="84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806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DC4C47-0473-7612-E9F8-92C1D18131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5821" y="1719943"/>
            <a:ext cx="2438401" cy="3648983"/>
          </a:xfrm>
        </p:spPr>
        <p:txBody>
          <a:bodyPr>
            <a:normAutofit fontScale="90000"/>
          </a:bodyPr>
          <a:lstStyle/>
          <a:p>
            <a:r>
              <a:rPr lang="it-IT" sz="2800" dirty="0"/>
              <a:t>Da dove siamo partiti</a:t>
            </a:r>
            <a:br>
              <a:rPr lang="it-IT" sz="2800" dirty="0"/>
            </a:br>
            <a:r>
              <a:rPr lang="it-IT" sz="2800" dirty="0"/>
              <a:t> nel 2016</a:t>
            </a:r>
            <a:br>
              <a:rPr lang="it-IT" sz="2800" dirty="0"/>
            </a:br>
            <a:br>
              <a:rPr lang="it-IT" sz="2800" dirty="0"/>
            </a:br>
            <a:br>
              <a:rPr lang="it-IT" sz="2800" dirty="0"/>
            </a:br>
            <a:br>
              <a:rPr lang="it-IT" sz="2800" dirty="0"/>
            </a:br>
            <a:r>
              <a:rPr lang="it-IT" sz="4400" dirty="0"/>
              <a:t>la visione d’insieme</a:t>
            </a:r>
            <a:br>
              <a:rPr lang="it-IT" sz="2800" dirty="0"/>
            </a:br>
            <a:br>
              <a:rPr lang="it-IT" sz="2800" dirty="0"/>
            </a:br>
            <a:endParaRPr lang="it-IT" sz="28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7FB7DC5-4611-CF6C-980C-BEB9DA834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7489" y="-20320"/>
            <a:ext cx="9974317" cy="6858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46119A3-5724-8846-764C-0A58B8B59E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77" y="251890"/>
            <a:ext cx="1010888" cy="83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968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, schermata, cartone animato, illustrazione&#10;&#10;Il contenuto generato dall'IA potrebbe non essere corretto.">
            <a:extLst>
              <a:ext uri="{FF2B5EF4-FFF2-40B4-BE49-F238E27FC236}">
                <a16:creationId xmlns:a16="http://schemas.microsoft.com/office/drawing/2014/main" id="{0EC81C1A-2BF0-B548-519C-1933DC2E7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54" y="0"/>
            <a:ext cx="10268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773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5EA642-1C7D-334A-3374-F9DFCC09B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Carattere&#10;&#10;Il contenuto generato dall'IA potrebbe non essere corretto.">
            <a:extLst>
              <a:ext uri="{FF2B5EF4-FFF2-40B4-BE49-F238E27FC236}">
                <a16:creationId xmlns:a16="http://schemas.microsoft.com/office/drawing/2014/main" id="{0BDFA7FD-6A2C-4D96-4AD3-EC183CD0A6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6" y="0"/>
            <a:ext cx="10570029" cy="6858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CF093C48-17A1-8B8B-EEDB-61FA2FC14068}"/>
              </a:ext>
            </a:extLst>
          </p:cNvPr>
          <p:cNvSpPr txBox="1"/>
          <p:nvPr/>
        </p:nvSpPr>
        <p:spPr>
          <a:xfrm>
            <a:off x="10472784" y="6167120"/>
            <a:ext cx="731520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chemeClr val="bg1"/>
                </a:solidFill>
              </a:rPr>
              <a:t>2026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2554E1A-A670-B8C7-752E-632E29F4B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2784" y="6205592"/>
            <a:ext cx="466790" cy="20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406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F982364C-5FC1-ABC7-7D09-7B3B977D8D65}"/>
              </a:ext>
            </a:extLst>
          </p:cNvPr>
          <p:cNvSpPr txBox="1"/>
          <p:nvPr/>
        </p:nvSpPr>
        <p:spPr>
          <a:xfrm>
            <a:off x="283777" y="499409"/>
            <a:ext cx="106101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000" dirty="0">
                <a:latin typeface="+mj-lt"/>
                <a:ea typeface="+mj-ea"/>
                <a:cs typeface="+mj-cs"/>
              </a:rPr>
              <a:t>RAGAZZI/E COINVOLTI nel PROGETTO RESHAPE</a:t>
            </a:r>
          </a:p>
        </p:txBody>
      </p:sp>
      <p:graphicFrame>
        <p:nvGraphicFramePr>
          <p:cNvPr id="5" name="Tabella 4">
            <a:extLst>
              <a:ext uri="{FF2B5EF4-FFF2-40B4-BE49-F238E27FC236}">
                <a16:creationId xmlns:a16="http://schemas.microsoft.com/office/drawing/2014/main" id="{39C215A8-52C3-9CE2-3DFD-4558DDF417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7989661"/>
              </p:ext>
            </p:extLst>
          </p:nvPr>
        </p:nvGraphicFramePr>
        <p:xfrm>
          <a:off x="1079937" y="1652260"/>
          <a:ext cx="4508937" cy="46726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246">
                  <a:extLst>
                    <a:ext uri="{9D8B030D-6E8A-4147-A177-3AD203B41FA5}">
                      <a16:colId xmlns:a16="http://schemas.microsoft.com/office/drawing/2014/main" val="1204195340"/>
                    </a:ext>
                  </a:extLst>
                </a:gridCol>
                <a:gridCol w="2272691">
                  <a:extLst>
                    <a:ext uri="{9D8B030D-6E8A-4147-A177-3AD203B41FA5}">
                      <a16:colId xmlns:a16="http://schemas.microsoft.com/office/drawing/2014/main" val="2156030156"/>
                    </a:ext>
                  </a:extLst>
                </a:gridCol>
              </a:tblGrid>
              <a:tr h="731713">
                <a:tc>
                  <a:txBody>
                    <a:bodyPr/>
                    <a:lstStyle/>
                    <a:p>
                      <a:r>
                        <a:rPr lang="it-IT" dirty="0"/>
                        <a:t>Annualità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Numero ragazzi/e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3252141"/>
                  </a:ext>
                </a:extLst>
              </a:tr>
              <a:tr h="399400">
                <a:tc>
                  <a:txBody>
                    <a:bodyPr/>
                    <a:lstStyle/>
                    <a:p>
                      <a:r>
                        <a:rPr lang="it-IT" dirty="0"/>
                        <a:t>2016-19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dirty="0"/>
                        <a:t>764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4127991"/>
                  </a:ext>
                </a:extLst>
              </a:tr>
              <a:tr h="439684">
                <a:tc>
                  <a:txBody>
                    <a:bodyPr/>
                    <a:lstStyle/>
                    <a:p>
                      <a:r>
                        <a:rPr lang="it-IT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dirty="0"/>
                        <a:t>230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2920097"/>
                  </a:ext>
                </a:extLst>
              </a:tr>
              <a:tr h="436127">
                <a:tc>
                  <a:txBody>
                    <a:bodyPr/>
                    <a:lstStyle/>
                    <a:p>
                      <a:r>
                        <a:rPr lang="it-IT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dirty="0"/>
                        <a:t>355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6345748"/>
                  </a:ext>
                </a:extLst>
              </a:tr>
              <a:tr h="470558">
                <a:tc>
                  <a:txBody>
                    <a:bodyPr/>
                    <a:lstStyle/>
                    <a:p>
                      <a:r>
                        <a:rPr lang="it-IT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dirty="0"/>
                        <a:t>227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2887858"/>
                  </a:ext>
                </a:extLst>
              </a:tr>
              <a:tr h="731713">
                <a:tc>
                  <a:txBody>
                    <a:bodyPr/>
                    <a:lstStyle/>
                    <a:p>
                      <a:r>
                        <a:rPr lang="it-IT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dirty="0"/>
                        <a:t>303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7929916"/>
                  </a:ext>
                </a:extLst>
              </a:tr>
              <a:tr h="731713">
                <a:tc>
                  <a:txBody>
                    <a:bodyPr/>
                    <a:lstStyle/>
                    <a:p>
                      <a:r>
                        <a:rPr lang="it-IT" dirty="0"/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b="0" dirty="0"/>
                        <a:t>273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2426576"/>
                  </a:ext>
                </a:extLst>
              </a:tr>
              <a:tr h="731713">
                <a:tc>
                  <a:txBody>
                    <a:bodyPr/>
                    <a:lstStyle/>
                    <a:p>
                      <a:r>
                        <a:rPr lang="it-IT" dirty="0"/>
                        <a:t>TOTALI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3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2152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6832834"/>
                  </a:ext>
                </a:extLst>
              </a:tr>
            </a:tbl>
          </a:graphicData>
        </a:graphic>
      </p:graphicFrame>
      <p:sp>
        <p:nvSpPr>
          <p:cNvPr id="6" name="CasellaDiTesto 5">
            <a:extLst>
              <a:ext uri="{FF2B5EF4-FFF2-40B4-BE49-F238E27FC236}">
                <a16:creationId xmlns:a16="http://schemas.microsoft.com/office/drawing/2014/main" id="{39082D26-6E59-2F20-C507-7375FBD46220}"/>
              </a:ext>
            </a:extLst>
          </p:cNvPr>
          <p:cNvSpPr txBox="1"/>
          <p:nvPr/>
        </p:nvSpPr>
        <p:spPr>
          <a:xfrm>
            <a:off x="6096000" y="1615900"/>
            <a:ext cx="545618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1"/>
                </a:solidFill>
              </a:rPr>
              <a:t>Tipologie di attività sviluppatesi nell’arco degli anni: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Percorsi di orientamento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Laboratori per la ricerca attiva del lavoro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Webinar « I mestieri del …»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Explore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Open </a:t>
            </a:r>
            <a:r>
              <a:rPr lang="it-IT" dirty="0" err="1"/>
              <a:t>innovation</a:t>
            </a:r>
            <a:r>
              <a:rPr lang="it-IT" dirty="0"/>
              <a:t> 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Seminari con il mondo del lavoro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Incontra il talento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Dal dire al fare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Visite aziendali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Tutor esterno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Supporto allo studio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Sperimentazione di KNAC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200 passi in Cascina Oremo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74F930D-4AD4-543E-EE74-2509C96438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36" b="11633"/>
          <a:stretch/>
        </p:blipFill>
        <p:spPr>
          <a:xfrm>
            <a:off x="10804633" y="263624"/>
            <a:ext cx="1103590" cy="942806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44732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54113B73-BA36-FA0D-9F99-2B38C3C7099D}"/>
              </a:ext>
            </a:extLst>
          </p:cNvPr>
          <p:cNvSpPr txBox="1"/>
          <p:nvPr/>
        </p:nvSpPr>
        <p:spPr>
          <a:xfrm>
            <a:off x="914398" y="488899"/>
            <a:ext cx="106101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000" dirty="0">
                <a:latin typeface="+mj-lt"/>
                <a:ea typeface="+mj-ea"/>
                <a:cs typeface="+mj-cs"/>
              </a:rPr>
              <a:t>I RISULTATI</a:t>
            </a:r>
          </a:p>
        </p:txBody>
      </p:sp>
      <p:graphicFrame>
        <p:nvGraphicFramePr>
          <p:cNvPr id="8" name="Segnaposto contenuto 5">
            <a:extLst>
              <a:ext uri="{FF2B5EF4-FFF2-40B4-BE49-F238E27FC236}">
                <a16:creationId xmlns:a16="http://schemas.microsoft.com/office/drawing/2014/main" id="{2F81A68B-9D03-6AB2-0F25-5881BE236E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4225320"/>
              </p:ext>
            </p:extLst>
          </p:nvPr>
        </p:nvGraphicFramePr>
        <p:xfrm>
          <a:off x="1054536" y="3957321"/>
          <a:ext cx="4353910" cy="21685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72111">
                  <a:extLst>
                    <a:ext uri="{9D8B030D-6E8A-4147-A177-3AD203B41FA5}">
                      <a16:colId xmlns:a16="http://schemas.microsoft.com/office/drawing/2014/main" val="755491222"/>
                    </a:ext>
                  </a:extLst>
                </a:gridCol>
                <a:gridCol w="2581799">
                  <a:extLst>
                    <a:ext uri="{9D8B030D-6E8A-4147-A177-3AD203B41FA5}">
                      <a16:colId xmlns:a16="http://schemas.microsoft.com/office/drawing/2014/main" val="2290647426"/>
                    </a:ext>
                  </a:extLst>
                </a:gridCol>
              </a:tblGrid>
              <a:tr h="520087">
                <a:tc>
                  <a:txBody>
                    <a:bodyPr/>
                    <a:lstStyle/>
                    <a:p>
                      <a:r>
                        <a:rPr lang="it-IT" sz="2400" dirty="0"/>
                        <a:t>Annualità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ORIENTATRICI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8347073"/>
                  </a:ext>
                </a:extLst>
              </a:tr>
              <a:tr h="543053">
                <a:tc>
                  <a:txBody>
                    <a:bodyPr/>
                    <a:lstStyle/>
                    <a:p>
                      <a:r>
                        <a:rPr lang="it-IT" sz="2400" dirty="0"/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752062"/>
                  </a:ext>
                </a:extLst>
              </a:tr>
              <a:tr h="545571">
                <a:tc>
                  <a:txBody>
                    <a:bodyPr/>
                    <a:lstStyle/>
                    <a:p>
                      <a:r>
                        <a:rPr lang="it-IT" sz="2400" dirty="0"/>
                        <a:t>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3266739"/>
                  </a:ext>
                </a:extLst>
              </a:tr>
              <a:tr h="5598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dirty="0"/>
                        <a:t>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dirty="0"/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3736940"/>
                  </a:ext>
                </a:extLst>
              </a:tr>
            </a:tbl>
          </a:graphicData>
        </a:graphic>
      </p:graphicFrame>
      <p:graphicFrame>
        <p:nvGraphicFramePr>
          <p:cNvPr id="11" name="Segnaposto contenuto 5">
            <a:extLst>
              <a:ext uri="{FF2B5EF4-FFF2-40B4-BE49-F238E27FC236}">
                <a16:creationId xmlns:a16="http://schemas.microsoft.com/office/drawing/2014/main" id="{38951CAE-28F4-4EEF-1D7E-51B7F27BC5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9442032"/>
              </p:ext>
            </p:extLst>
          </p:nvPr>
        </p:nvGraphicFramePr>
        <p:xfrm>
          <a:off x="5494282" y="3957321"/>
          <a:ext cx="4353910" cy="21685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72111">
                  <a:extLst>
                    <a:ext uri="{9D8B030D-6E8A-4147-A177-3AD203B41FA5}">
                      <a16:colId xmlns:a16="http://schemas.microsoft.com/office/drawing/2014/main" val="755491222"/>
                    </a:ext>
                  </a:extLst>
                </a:gridCol>
                <a:gridCol w="2581799">
                  <a:extLst>
                    <a:ext uri="{9D8B030D-6E8A-4147-A177-3AD203B41FA5}">
                      <a16:colId xmlns:a16="http://schemas.microsoft.com/office/drawing/2014/main" val="2290647426"/>
                    </a:ext>
                  </a:extLst>
                </a:gridCol>
              </a:tblGrid>
              <a:tr h="520087">
                <a:tc>
                  <a:txBody>
                    <a:bodyPr/>
                    <a:lstStyle/>
                    <a:p>
                      <a:r>
                        <a:rPr lang="it-IT" sz="2400" dirty="0"/>
                        <a:t>Annualità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IMPRESE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8347073"/>
                  </a:ext>
                </a:extLst>
              </a:tr>
              <a:tr h="543053">
                <a:tc>
                  <a:txBody>
                    <a:bodyPr/>
                    <a:lstStyle/>
                    <a:p>
                      <a:r>
                        <a:rPr lang="it-IT" sz="2400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752062"/>
                  </a:ext>
                </a:extLst>
              </a:tr>
              <a:tr h="545571">
                <a:tc>
                  <a:txBody>
                    <a:bodyPr/>
                    <a:lstStyle/>
                    <a:p>
                      <a:r>
                        <a:rPr lang="it-IT" sz="2400" dirty="0"/>
                        <a:t>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3266739"/>
                  </a:ext>
                </a:extLst>
              </a:tr>
              <a:tr h="5598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dirty="0"/>
                        <a:t>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dirty="0"/>
                        <a:t>52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3736940"/>
                  </a:ext>
                </a:extLst>
              </a:tr>
            </a:tbl>
          </a:graphicData>
        </a:graphic>
      </p:graphicFrame>
      <p:graphicFrame>
        <p:nvGraphicFramePr>
          <p:cNvPr id="12" name="Tabella 11">
            <a:extLst>
              <a:ext uri="{FF2B5EF4-FFF2-40B4-BE49-F238E27FC236}">
                <a16:creationId xmlns:a16="http://schemas.microsoft.com/office/drawing/2014/main" id="{7820D160-FE7E-D7D8-6F4E-793A868B8F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0866548"/>
              </p:ext>
            </p:extLst>
          </p:nvPr>
        </p:nvGraphicFramePr>
        <p:xfrm>
          <a:off x="1054535" y="1360773"/>
          <a:ext cx="8793657" cy="230643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883261">
                  <a:extLst>
                    <a:ext uri="{9D8B030D-6E8A-4147-A177-3AD203B41FA5}">
                      <a16:colId xmlns:a16="http://schemas.microsoft.com/office/drawing/2014/main" val="3142164931"/>
                    </a:ext>
                  </a:extLst>
                </a:gridCol>
                <a:gridCol w="2634261">
                  <a:extLst>
                    <a:ext uri="{9D8B030D-6E8A-4147-A177-3AD203B41FA5}">
                      <a16:colId xmlns:a16="http://schemas.microsoft.com/office/drawing/2014/main" val="2960089147"/>
                    </a:ext>
                  </a:extLst>
                </a:gridCol>
                <a:gridCol w="1276135">
                  <a:extLst>
                    <a:ext uri="{9D8B030D-6E8A-4147-A177-3AD203B41FA5}">
                      <a16:colId xmlns:a16="http://schemas.microsoft.com/office/drawing/2014/main" val="3173912115"/>
                    </a:ext>
                  </a:extLst>
                </a:gridCol>
              </a:tblGrid>
              <a:tr h="552379">
                <a:tc>
                  <a:txBody>
                    <a:bodyPr/>
                    <a:lstStyle/>
                    <a:p>
                      <a:r>
                        <a:rPr lang="it-IT" sz="2400" dirty="0"/>
                        <a:t>Obiettivo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Risultato in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5480682"/>
                  </a:ext>
                </a:extLst>
              </a:tr>
              <a:tr h="635290">
                <a:tc>
                  <a:txBody>
                    <a:bodyPr/>
                    <a:lstStyle/>
                    <a:p>
                      <a:r>
                        <a:rPr lang="it-IT" sz="2400" dirty="0"/>
                        <a:t>Formativo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100%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it-IT" sz="2400" b="1" dirty="0">
                        <a:solidFill>
                          <a:schemeClr val="accent5"/>
                        </a:solidFill>
                      </a:endParaRPr>
                    </a:p>
                    <a:p>
                      <a:pPr algn="ctr"/>
                      <a:r>
                        <a:rPr lang="it-IT" sz="2400" b="1" dirty="0">
                          <a:solidFill>
                            <a:schemeClr val="accent5"/>
                          </a:solidFill>
                        </a:rPr>
                        <a:t>85,5%</a:t>
                      </a:r>
                      <a:endParaRPr lang="it-IT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9653877"/>
                  </a:ext>
                </a:extLst>
              </a:tr>
              <a:tr h="638638">
                <a:tc>
                  <a:txBody>
                    <a:bodyPr/>
                    <a:lstStyle/>
                    <a:p>
                      <a:r>
                        <a:rPr lang="it-IT" sz="2400" dirty="0"/>
                        <a:t>Occupazionale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76,5%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5235091"/>
                  </a:ext>
                </a:extLst>
              </a:tr>
              <a:tr h="480128">
                <a:tc>
                  <a:txBody>
                    <a:bodyPr/>
                    <a:lstStyle/>
                    <a:p>
                      <a:r>
                        <a:rPr lang="it-IT" sz="2400" dirty="0"/>
                        <a:t>Attivazione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98%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77499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0187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7A39C1-77F5-40DD-B9A7-D67303DE9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260648"/>
            <a:ext cx="9433048" cy="1325563"/>
          </a:xfrm>
        </p:spPr>
        <p:txBody>
          <a:bodyPr/>
          <a:lstStyle/>
          <a:p>
            <a:r>
              <a:rPr lang="it-IT" dirty="0"/>
              <a:t>Le condizioni «</a:t>
            </a:r>
            <a:r>
              <a:rPr lang="it-IT" i="1" dirty="0"/>
              <a:t>sine qua non</a:t>
            </a:r>
            <a:r>
              <a:rPr lang="it-IT" dirty="0"/>
              <a:t>»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F2FAAC0A-8861-4BF0-8A7E-1A8A18351A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158" t="16990" r="25810" b="16991"/>
          <a:stretch>
            <a:fillRect/>
          </a:stretch>
        </p:blipFill>
        <p:spPr>
          <a:xfrm>
            <a:off x="0" y="1586210"/>
            <a:ext cx="6214501" cy="527178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923ADEF-0F5C-4F6A-8BBF-FA4199B6F1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59" t="16384" r="25785" b="13232"/>
          <a:stretch/>
        </p:blipFill>
        <p:spPr>
          <a:xfrm>
            <a:off x="6095999" y="1586211"/>
            <a:ext cx="6139623" cy="527178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36A6D89-369D-4169-A163-B26D50339C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676" y="172518"/>
            <a:ext cx="1155948" cy="95863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B453F26-9CA8-0AA5-261A-537D0FC14697}"/>
              </a:ext>
            </a:extLst>
          </p:cNvPr>
          <p:cNvSpPr txBox="1"/>
          <p:nvPr/>
        </p:nvSpPr>
        <p:spPr>
          <a:xfrm>
            <a:off x="10100442" y="3355427"/>
            <a:ext cx="1692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/>
              <a:t>Commissione</a:t>
            </a:r>
            <a:r>
              <a:rPr lang="it-IT" sz="1600" dirty="0"/>
              <a:t> </a:t>
            </a:r>
            <a:r>
              <a:rPr lang="it-IT" sz="1600" b="1" dirty="0"/>
              <a:t>dei giovani</a:t>
            </a:r>
          </a:p>
        </p:txBody>
      </p:sp>
    </p:spTree>
    <p:extLst>
      <p:ext uri="{BB962C8B-B14F-4D97-AF65-F5344CB8AC3E}">
        <p14:creationId xmlns:p14="http://schemas.microsoft.com/office/powerpoint/2010/main" val="6064357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4E00FC5-B24E-6A20-E209-3EAE2042D1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878" r="11273" b="-4"/>
          <a:stretch/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9927265-C548-F7DE-D20C-17848B5BC6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830" r="8321" b="-4"/>
          <a:stretch/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6403B5F-1BA4-D4BF-C028-E0BABB8201D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509" r="37421" b="-1"/>
          <a:stretch/>
        </p:blipFill>
        <p:spPr>
          <a:xfrm>
            <a:off x="4094479" y="10"/>
            <a:ext cx="4014047" cy="685799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D7C27F1-1A0C-1330-3261-4F774820AA5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042" r="15978" b="-3"/>
          <a:stretch/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1F0412D-AF6A-6920-5F66-4376D6609CE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3739" r="7628" b="-4"/>
          <a:stretch/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5020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173</Words>
  <Application>Microsoft Office PowerPoint</Application>
  <PresentationFormat>Widescreen</PresentationFormat>
  <Paragraphs>65</Paragraphs>
  <Slides>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3" baseType="lpstr">
      <vt:lpstr>Aptos</vt:lpstr>
      <vt:lpstr>Aptos Display</vt:lpstr>
      <vt:lpstr>Arial</vt:lpstr>
      <vt:lpstr>Tema di Office</vt:lpstr>
      <vt:lpstr>Progetto ReShape</vt:lpstr>
      <vt:lpstr>Dedicato a …chi ha voglia di immaginare </vt:lpstr>
      <vt:lpstr>Da dove siamo partiti  nel 2016    la visione d’insieme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Le condizioni «sine qua non»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Paola Merlino</dc:creator>
  <cp:lastModifiedBy>Anna Cinguino</cp:lastModifiedBy>
  <cp:revision>10</cp:revision>
  <cp:lastPrinted>2025-04-29T08:14:58Z</cp:lastPrinted>
  <dcterms:created xsi:type="dcterms:W3CDTF">2025-03-27T16:01:04Z</dcterms:created>
  <dcterms:modified xsi:type="dcterms:W3CDTF">2025-09-18T15:12:07Z</dcterms:modified>
</cp:coreProperties>
</file>